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5"/>
  </p:notesMasterIdLst>
  <p:sldIdLst>
    <p:sldId id="266" r:id="rId2"/>
    <p:sldId id="267" r:id="rId3"/>
    <p:sldId id="268" r:id="rId4"/>
    <p:sldId id="269" r:id="rId5"/>
    <p:sldId id="256" r:id="rId6"/>
    <p:sldId id="257" r:id="rId7"/>
    <p:sldId id="258" r:id="rId8"/>
    <p:sldId id="259" r:id="rId9"/>
    <p:sldId id="262" r:id="rId10"/>
    <p:sldId id="264" r:id="rId11"/>
    <p:sldId id="260" r:id="rId12"/>
    <p:sldId id="263" r:id="rId13"/>
    <p:sldId id="265" r:id="rId14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18" autoAdjust="0"/>
  </p:normalViewPr>
  <p:slideViewPr>
    <p:cSldViewPr>
      <p:cViewPr varScale="1">
        <p:scale>
          <a:sx n="86" d="100"/>
          <a:sy n="86" d="100"/>
        </p:scale>
        <p:origin x="112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1D8E2F-7EE3-40AC-BD9D-EA35A3298026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0B865-CE56-427E-9D50-57DDC47FEA1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36050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4851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1582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6710dc35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gb6710dc35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693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6710dc355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gb6710dc355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3419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>
  <p:cSld name="1_Encabezado de sección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9" descr="intern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0611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>
  <p:cSld name="1_Comparació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21" descr="interna-con-franj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132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C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50056AF-8376-4400-B32D-8D6F82CBE029}" type="slidenum">
              <a:rPr lang="es-CO" smtClean="0"/>
              <a:t>‹Nº›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08BF4C71-51A3-4830-98E1-85F3BF422D3E}" type="datetimeFigureOut">
              <a:rPr lang="es-CO" smtClean="0"/>
              <a:t>27/09/2021</a:t>
            </a:fld>
            <a:endParaRPr 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469405" y="1746750"/>
            <a:ext cx="7770300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s-ES" sz="54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Sistema de información de gestión de mercancías.</a:t>
            </a:r>
            <a:endParaRPr sz="540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997943" y="3501037"/>
            <a:ext cx="4793400" cy="2031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14300">
              <a:buClr>
                <a:srgbClr val="3F3F3F"/>
              </a:buClr>
              <a:buSzPts val="1800"/>
            </a:pPr>
            <a:endParaRPr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42900">
              <a:buClr>
                <a:srgbClr val="3F3F3F"/>
              </a:buClr>
              <a:buSzPts val="1800"/>
              <a:buFont typeface="Calibri"/>
              <a:buChar char="●"/>
            </a:pPr>
            <a:r>
              <a:rPr lang="es-ES" dirty="0" err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Danna</a:t>
            </a:r>
            <a:r>
              <a:rPr lang="es-ES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Michelle Alfaro Pacheco.</a:t>
            </a:r>
            <a:endParaRPr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42900">
              <a:buClr>
                <a:srgbClr val="3F3F3F"/>
              </a:buClr>
              <a:buSzPts val="1800"/>
              <a:buFont typeface="Calibri"/>
              <a:buChar char="●"/>
            </a:pPr>
            <a:r>
              <a:rPr lang="es-ES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Johan David Vidal Cortes.</a:t>
            </a:r>
            <a:endParaRPr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42900">
              <a:buClr>
                <a:srgbClr val="3F3F3F"/>
              </a:buClr>
              <a:buSzPts val="1800"/>
              <a:buFont typeface="Calibri"/>
              <a:buChar char="●"/>
            </a:pPr>
            <a:r>
              <a:rPr lang="es-ES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Nicol Julieth García.</a:t>
            </a:r>
            <a:endParaRPr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42900">
              <a:buClr>
                <a:srgbClr val="3F3F3F"/>
              </a:buClr>
              <a:buSzPts val="1800"/>
              <a:buFont typeface="Calibri"/>
              <a:buChar char="●"/>
            </a:pPr>
            <a:r>
              <a:rPr lang="es-ES" dirty="0" err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Sebastian</a:t>
            </a:r>
            <a:r>
              <a:rPr lang="es-ES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" dirty="0" err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Andres</a:t>
            </a:r>
            <a:r>
              <a:rPr lang="es-ES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Barajas </a:t>
            </a:r>
            <a:r>
              <a:rPr lang="es-ES" dirty="0" err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Garizado</a:t>
            </a:r>
            <a:r>
              <a:rPr lang="es-ES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3"/>
          <p:cNvSpPr/>
          <p:nvPr/>
        </p:nvSpPr>
        <p:spPr>
          <a:xfrm>
            <a:off x="3580355" y="3397234"/>
            <a:ext cx="718500" cy="4560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4668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11560" y="332656"/>
            <a:ext cx="7465640" cy="6068144"/>
          </a:xfrm>
        </p:spPr>
        <p:txBody>
          <a:bodyPr/>
          <a:lstStyle/>
          <a:p>
            <a:r>
              <a:rPr lang="es-CO" dirty="0" smtClean="0"/>
              <a:t>PERSONAS </a:t>
            </a:r>
            <a:endParaRPr lang="es-CO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1" t="31800" r="12499" b="37600"/>
          <a:stretch/>
        </p:blipFill>
        <p:spPr bwMode="auto">
          <a:xfrm>
            <a:off x="755576" y="764704"/>
            <a:ext cx="7056784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3972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778098"/>
          </a:xfrm>
        </p:spPr>
        <p:txBody>
          <a:bodyPr/>
          <a:lstStyle/>
          <a:p>
            <a:pPr algn="ctr"/>
            <a:r>
              <a:rPr lang="es-CO" sz="3200" b="1" dirty="0" smtClean="0"/>
              <a:t>SEGUNDA FORMA NORMAL</a:t>
            </a:r>
            <a:endParaRPr lang="es-CO" sz="3200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95536" y="980728"/>
            <a:ext cx="7776864" cy="5544616"/>
          </a:xfrm>
        </p:spPr>
        <p:txBody>
          <a:bodyPr/>
          <a:lstStyle/>
          <a:p>
            <a:r>
              <a:rPr lang="es-CO" sz="1400" b="1" dirty="0" smtClean="0"/>
              <a:t>todos los valores de una fila deben depender de la llave primaria y se entiende por clave primaria los valores que la formen en caso de ser una o mas </a:t>
            </a:r>
          </a:p>
          <a:p>
            <a:endParaRPr lang="es-CO" dirty="0" smtClean="0"/>
          </a:p>
          <a:p>
            <a:endParaRPr lang="es-CO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189" r="12500" b="17566"/>
          <a:stretch/>
        </p:blipFill>
        <p:spPr bwMode="auto">
          <a:xfrm>
            <a:off x="539552" y="1412776"/>
            <a:ext cx="7704856" cy="4968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5150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95536" y="1268760"/>
            <a:ext cx="7714143" cy="5556116"/>
          </a:xfrm>
        </p:spPr>
        <p:txBody>
          <a:bodyPr/>
          <a:lstStyle/>
          <a:p>
            <a:r>
              <a:rPr lang="es-CO" sz="1800" b="1" dirty="0" smtClean="0"/>
              <a:t>las columnas que no forman parte de la llave primaria solo pueden depender solo de la  clave y nunca de una columna q no sea una llave primaria </a:t>
            </a:r>
          </a:p>
          <a:p>
            <a:endParaRPr lang="es-CO" sz="1800" b="1" dirty="0"/>
          </a:p>
          <a:p>
            <a:r>
              <a:rPr lang="es-CO" sz="1800" dirty="0" smtClean="0"/>
              <a:t>Considerando </a:t>
            </a:r>
            <a:r>
              <a:rPr lang="es-CO" sz="1800" dirty="0"/>
              <a:t>la </a:t>
            </a:r>
            <a:r>
              <a:rPr lang="es-CO" sz="1800" dirty="0" smtClean="0"/>
              <a:t>entidad condición </a:t>
            </a:r>
            <a:r>
              <a:rPr lang="es-CO" sz="1800" dirty="0"/>
              <a:t>sus atributos son</a:t>
            </a:r>
            <a:r>
              <a:rPr lang="es-CO" sz="1800" dirty="0" smtClean="0"/>
              <a:t>:</a:t>
            </a:r>
          </a:p>
          <a:p>
            <a:endParaRPr lang="es-CO" sz="1800" b="1" dirty="0"/>
          </a:p>
          <a:p>
            <a:endParaRPr lang="es-CO" dirty="0" smtClean="0"/>
          </a:p>
          <a:p>
            <a:endParaRPr lang="es-CO" dirty="0"/>
          </a:p>
          <a:p>
            <a:endParaRPr lang="es-CO" dirty="0" smtClean="0"/>
          </a:p>
          <a:p>
            <a:endParaRPr lang="es-CO" dirty="0"/>
          </a:p>
          <a:p>
            <a:pPr marL="114300" indent="0">
              <a:buNone/>
            </a:pPr>
            <a:r>
              <a:rPr lang="es-CO" sz="2000" dirty="0" smtClean="0"/>
              <a:t> </a:t>
            </a:r>
            <a:r>
              <a:rPr lang="es-CO" sz="2000" dirty="0" err="1" smtClean="0"/>
              <a:t>aqui</a:t>
            </a:r>
            <a:r>
              <a:rPr lang="es-CO" sz="2000" dirty="0" smtClean="0"/>
              <a:t> es en que condición se esta haciendo el movimiento si es en cliente o proveedor teniendo en cuenta su respectiva llave primaria para así poder saber que persona esta haciendo el movimiento</a:t>
            </a:r>
          </a:p>
          <a:p>
            <a:endParaRPr lang="es-CO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02" t="35492" r="60205" b="52114"/>
          <a:stretch/>
        </p:blipFill>
        <p:spPr bwMode="auto">
          <a:xfrm>
            <a:off x="733128" y="2996952"/>
            <a:ext cx="3096344" cy="1728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18" t="36983" r="36066" b="43934"/>
          <a:stretch/>
        </p:blipFill>
        <p:spPr bwMode="auto">
          <a:xfrm>
            <a:off x="4912568" y="2996952"/>
            <a:ext cx="3249647" cy="1454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Flecha derecha"/>
          <p:cNvSpPr/>
          <p:nvPr/>
        </p:nvSpPr>
        <p:spPr>
          <a:xfrm>
            <a:off x="4080098" y="3474464"/>
            <a:ext cx="720080" cy="499021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1 CuadroTexto"/>
          <p:cNvSpPr txBox="1"/>
          <p:nvPr/>
        </p:nvSpPr>
        <p:spPr>
          <a:xfrm>
            <a:off x="1115616" y="548680"/>
            <a:ext cx="6480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tx2"/>
                </a:solidFill>
              </a:rPr>
              <a:t>TERCERA FORMA NORMAL</a:t>
            </a:r>
            <a:endParaRPr lang="es-CO" sz="3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35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92696"/>
            <a:ext cx="7609656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858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/>
          <p:nvPr/>
        </p:nvSpPr>
        <p:spPr>
          <a:xfrm>
            <a:off x="467544" y="404664"/>
            <a:ext cx="287206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s-ES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Pendientes II</a:t>
            </a:r>
            <a:endParaRPr sz="36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6"/>
          <p:cNvSpPr txBox="1"/>
          <p:nvPr/>
        </p:nvSpPr>
        <p:spPr>
          <a:xfrm>
            <a:off x="259675" y="2425275"/>
            <a:ext cx="4966666" cy="4616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42900">
              <a:lnSpc>
                <a:spcPct val="200000"/>
              </a:lnSpc>
              <a:buSzPts val="1800"/>
              <a:buFont typeface="Calibri"/>
              <a:buChar char="●"/>
            </a:pPr>
            <a:r>
              <a:rPr lang="es-ES" dirty="0">
                <a:latin typeface="Calibri"/>
                <a:ea typeface="Calibri"/>
                <a:cs typeface="Calibri"/>
                <a:sym typeface="Calibri"/>
              </a:rPr>
              <a:t>modelo entidad relación notación </a:t>
            </a:r>
            <a:r>
              <a:rPr lang="es-ES" dirty="0" err="1">
                <a:latin typeface="Calibri"/>
                <a:ea typeface="Calibri"/>
                <a:cs typeface="Calibri"/>
                <a:sym typeface="Calibri"/>
              </a:rPr>
              <a:t>crow's</a:t>
            </a:r>
            <a:r>
              <a:rPr lang="es-E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" dirty="0" err="1">
                <a:latin typeface="Calibri"/>
                <a:ea typeface="Calibri"/>
                <a:cs typeface="Calibri"/>
                <a:sym typeface="Calibri"/>
              </a:rPr>
              <a:t>foot</a:t>
            </a:r>
            <a:endParaRPr lang="es-ES" dirty="0">
              <a:latin typeface="Calibri"/>
              <a:ea typeface="Calibri"/>
              <a:cs typeface="Calibri"/>
              <a:sym typeface="Calibri"/>
            </a:endParaRPr>
          </a:p>
          <a:p>
            <a:pPr marL="457200" indent="-342900">
              <a:lnSpc>
                <a:spcPct val="200000"/>
              </a:lnSpc>
              <a:buSzPts val="1800"/>
              <a:buFont typeface="Calibri"/>
              <a:buChar char="●"/>
            </a:pPr>
            <a:r>
              <a:rPr lang="en-US" dirty="0"/>
              <a:t>Diagrama </a:t>
            </a:r>
            <a:r>
              <a:rPr lang="en-US" dirty="0"/>
              <a:t>de </a:t>
            </a:r>
            <a:r>
              <a:rPr lang="en-US" dirty="0"/>
              <a:t>Gantt</a:t>
            </a:r>
          </a:p>
          <a:p>
            <a:pPr marL="457200" indent="-342900">
              <a:lnSpc>
                <a:spcPct val="200000"/>
              </a:lnSpc>
              <a:buSzPts val="1800"/>
              <a:buFont typeface="Calibri"/>
              <a:buChar char="●"/>
            </a:pPr>
            <a:r>
              <a:rPr lang="en-US" dirty="0"/>
              <a:t>Diagrama de clases</a:t>
            </a:r>
          </a:p>
          <a:p>
            <a:pPr marL="457200" indent="-342900">
              <a:lnSpc>
                <a:spcPct val="200000"/>
              </a:lnSpc>
              <a:buSzPts val="1800"/>
              <a:buFont typeface="Calibri"/>
              <a:buChar char="●"/>
            </a:pPr>
            <a:r>
              <a:rPr lang="es-ES" dirty="0"/>
              <a:t>Normalización del modelo entidad relación</a:t>
            </a:r>
            <a:endParaRPr lang="en-US" dirty="0"/>
          </a:p>
          <a:p>
            <a:pPr marL="457200" indent="-342900">
              <a:lnSpc>
                <a:spcPct val="200000"/>
              </a:lnSpc>
              <a:buSzPts val="1800"/>
              <a:buFont typeface="Calibri"/>
              <a:buChar char="●"/>
            </a:pPr>
            <a:endParaRPr lang="es-CO" dirty="0"/>
          </a:p>
          <a:p>
            <a:pPr marL="457200" indent="-342900">
              <a:lnSpc>
                <a:spcPct val="200000"/>
              </a:lnSpc>
              <a:buSzPts val="1800"/>
              <a:buFont typeface="Calibri"/>
              <a:buChar char="●"/>
            </a:pPr>
            <a:endParaRPr lang="en-US" dirty="0"/>
          </a:p>
          <a:p>
            <a:pPr marL="457200" indent="-342900">
              <a:lnSpc>
                <a:spcPct val="200000"/>
              </a:lnSpc>
              <a:buSzPts val="1800"/>
              <a:buFont typeface="Calibri"/>
              <a:buChar char="●"/>
            </a:pPr>
            <a:endParaRPr lang="en-US" dirty="0"/>
          </a:p>
          <a:p>
            <a:pPr marL="457200" indent="-342900">
              <a:lnSpc>
                <a:spcPct val="200000"/>
              </a:lnSpc>
              <a:buSzPts val="1800"/>
              <a:buFont typeface="Calibri"/>
              <a:buChar char="●"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849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6710dc355_0_16"/>
          <p:cNvSpPr txBox="1"/>
          <p:nvPr/>
        </p:nvSpPr>
        <p:spPr>
          <a:xfrm>
            <a:off x="209713" y="188640"/>
            <a:ext cx="67881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s-ES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Modelo entidad relacion</a:t>
            </a:r>
          </a:p>
          <a:p>
            <a:endParaRPr sz="36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gb6710dc355_0_16"/>
          <p:cNvSpPr txBox="1"/>
          <p:nvPr/>
        </p:nvSpPr>
        <p:spPr>
          <a:xfrm>
            <a:off x="209713" y="2325374"/>
            <a:ext cx="6112200" cy="3675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>
              <a:buSzPts val="1800"/>
            </a:pPr>
            <a:endParaRPr lang="es-ES" dirty="0">
              <a:latin typeface="Calibri"/>
              <a:ea typeface="Calibri"/>
              <a:cs typeface="Calibri"/>
              <a:sym typeface="Calibri"/>
            </a:endParaRPr>
          </a:p>
          <a:p>
            <a:pPr marL="114300">
              <a:buSzPts val="1800"/>
            </a:pPr>
            <a:endParaRPr lang="es-ES" dirty="0">
              <a:latin typeface="Calibri"/>
              <a:ea typeface="Calibri"/>
              <a:cs typeface="Calibri"/>
              <a:sym typeface="Calibri"/>
            </a:endParaRPr>
          </a:p>
          <a:p>
            <a:pPr marL="114300">
              <a:buSzPts val="1800"/>
            </a:pPr>
            <a:r>
              <a:rPr lang="es-ES" dirty="0">
                <a:latin typeface="Calibri"/>
                <a:ea typeface="Calibri"/>
                <a:cs typeface="Calibri"/>
                <a:sym typeface="Calibri"/>
              </a:rPr>
              <a:t> 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06" y="1772816"/>
            <a:ext cx="8678889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3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6710dc355_2_10"/>
          <p:cNvSpPr txBox="1"/>
          <p:nvPr/>
        </p:nvSpPr>
        <p:spPr>
          <a:xfrm>
            <a:off x="179512" y="260648"/>
            <a:ext cx="67881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s-ES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Diagrama de clases</a:t>
            </a:r>
            <a:endParaRPr sz="36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gb6710dc355_2_10"/>
          <p:cNvSpPr txBox="1"/>
          <p:nvPr/>
        </p:nvSpPr>
        <p:spPr>
          <a:xfrm>
            <a:off x="318347" y="1947820"/>
            <a:ext cx="4211709" cy="2969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2" y="906848"/>
            <a:ext cx="7450551" cy="540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1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39552" y="404664"/>
            <a:ext cx="7543800" cy="2998639"/>
          </a:xfrm>
        </p:spPr>
        <p:txBody>
          <a:bodyPr/>
          <a:lstStyle/>
          <a:p>
            <a:pPr algn="ctr"/>
            <a:r>
              <a:rPr lang="es-CO" b="1" dirty="0" smtClean="0">
                <a:solidFill>
                  <a:schemeClr val="tx2">
                    <a:lumMod val="50000"/>
                  </a:schemeClr>
                </a:solidFill>
              </a:rPr>
              <a:t>BD NORMALIZACIÓN</a:t>
            </a:r>
            <a:br>
              <a:rPr lang="es-CO" b="1" dirty="0" smtClean="0">
                <a:solidFill>
                  <a:schemeClr val="tx2">
                    <a:lumMod val="50000"/>
                  </a:schemeClr>
                </a:solidFill>
              </a:rPr>
            </a:br>
            <a:r>
              <a:rPr lang="es-CO" sz="2800" b="1" dirty="0" smtClean="0">
                <a:solidFill>
                  <a:schemeClr val="tx2">
                    <a:lumMod val="50000"/>
                  </a:schemeClr>
                </a:solidFill>
              </a:rPr>
              <a:t>MODELO ENTIDAD RELACION</a:t>
            </a:r>
            <a:r>
              <a:rPr lang="es-CO" b="1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endParaRPr lang="es-CO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685800" y="3501008"/>
            <a:ext cx="7270576" cy="3096344"/>
          </a:xfrm>
        </p:spPr>
        <p:txBody>
          <a:bodyPr/>
          <a:lstStyle/>
          <a:p>
            <a:r>
              <a:rPr lang="es-CO" sz="3200" dirty="0" smtClean="0">
                <a:solidFill>
                  <a:schemeClr val="accent1">
                    <a:lumMod val="50000"/>
                  </a:schemeClr>
                </a:solidFill>
              </a:rPr>
              <a:t>ETIX</a:t>
            </a:r>
          </a:p>
          <a:p>
            <a:r>
              <a:rPr lang="es-CO" sz="3200" dirty="0" smtClean="0">
                <a:solidFill>
                  <a:schemeClr val="accent1">
                    <a:lumMod val="50000"/>
                  </a:schemeClr>
                </a:solidFill>
              </a:rPr>
              <a:t>SISTEMA DE COMPRA Y VENTA DE MERCANCIA WEB</a:t>
            </a:r>
          </a:p>
          <a:p>
            <a:endParaRPr lang="es-CO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013176"/>
            <a:ext cx="2520280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1251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dirty="0" smtClean="0"/>
              <a:t>INTRODUCCION</a:t>
            </a:r>
            <a:endParaRPr lang="es-CO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 </a:t>
            </a:r>
            <a:r>
              <a:rPr lang="es-CO" dirty="0"/>
              <a:t>El diseño tiene como objetivo obtener una serie de esquemas que permitan almacenar información, sin redundancia y de fácil acceso. </a:t>
            </a:r>
            <a:endParaRPr lang="es-CO" dirty="0" smtClean="0"/>
          </a:p>
          <a:p>
            <a:r>
              <a:rPr lang="es-CO" dirty="0" smtClean="0"/>
              <a:t> </a:t>
            </a:r>
            <a:r>
              <a:rPr lang="es-CO" dirty="0"/>
              <a:t>Las formas normales permiten lograr un buen diseño</a:t>
            </a:r>
            <a:r>
              <a:rPr lang="es-CO" dirty="0" smtClean="0"/>
              <a:t>.</a:t>
            </a:r>
          </a:p>
          <a:p>
            <a:r>
              <a:rPr lang="es-CO" dirty="0" smtClean="0"/>
              <a:t> Para </a:t>
            </a:r>
            <a:r>
              <a:rPr lang="es-CO" dirty="0"/>
              <a:t>esto se necesita información acerca del problema que se esté modelando. Parte de esta información se encuentra en un Diagrama E-R, pero se necesita información </a:t>
            </a:r>
            <a:r>
              <a:rPr lang="es-CO" dirty="0" smtClean="0"/>
              <a:t>adicional</a:t>
            </a:r>
          </a:p>
          <a:p>
            <a:r>
              <a:rPr lang="es-CO" dirty="0" smtClean="0"/>
              <a:t> </a:t>
            </a:r>
            <a:r>
              <a:rPr lang="es-CO" dirty="0"/>
              <a:t>Las bases de datos relacionales se normalizan para: Evitar la redundancia de los datos. Evitar problemas de actualización de los datos en las tablas. Proteger la integridad de los datos.</a:t>
            </a:r>
          </a:p>
        </p:txBody>
      </p:sp>
    </p:spTree>
    <p:extLst>
      <p:ext uri="{BB962C8B-B14F-4D97-AF65-F5344CB8AC3E}">
        <p14:creationId xmlns:p14="http://schemas.microsoft.com/office/powerpoint/2010/main" val="1761878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dirty="0" smtClean="0"/>
              <a:t>EJEMPLO</a:t>
            </a:r>
            <a:endParaRPr lang="es-CO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Estamos en un servicio de </a:t>
            </a:r>
            <a:r>
              <a:rPr lang="es-CO" dirty="0" smtClean="0"/>
              <a:t>compra </a:t>
            </a:r>
            <a:r>
              <a:rPr lang="es-CO" dirty="0"/>
              <a:t>y </a:t>
            </a:r>
            <a:r>
              <a:rPr lang="es-CO" dirty="0" smtClean="0"/>
              <a:t>venta web queremos </a:t>
            </a:r>
            <a:r>
              <a:rPr lang="es-CO" dirty="0"/>
              <a:t>llevar el </a:t>
            </a:r>
            <a:r>
              <a:rPr lang="es-CO" dirty="0" smtClean="0"/>
              <a:t>control de inventarios  y movimientos que </a:t>
            </a:r>
            <a:r>
              <a:rPr lang="es-CO" dirty="0"/>
              <a:t>incluya los siguientes datos: Información sobre el </a:t>
            </a:r>
            <a:r>
              <a:rPr lang="es-CO" dirty="0" smtClean="0"/>
              <a:t>usuario y la categoría del producto, y  datos de la </a:t>
            </a:r>
            <a:r>
              <a:rPr lang="es-CO" dirty="0"/>
              <a:t>información sobre </a:t>
            </a:r>
            <a:r>
              <a:rPr lang="es-CO" dirty="0" smtClean="0"/>
              <a:t> las personas.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641832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PRIMERA FORMA NORMAL</a:t>
            </a:r>
            <a:endParaRPr lang="es-CO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sz="1400" b="1" dirty="0" smtClean="0"/>
              <a:t>todos los atributos, valores almacenados  en las columnas deben ser  </a:t>
            </a:r>
            <a:r>
              <a:rPr lang="es-CO" sz="1400" b="1" dirty="0" err="1" smtClean="0"/>
              <a:t>unicos</a:t>
            </a:r>
            <a:r>
              <a:rPr lang="es-CO" sz="1400" b="1" dirty="0" smtClean="0"/>
              <a:t> y no deben de existir grupos de valores repetidos</a:t>
            </a:r>
          </a:p>
          <a:p>
            <a:r>
              <a:rPr lang="es-CO" sz="1400" b="1" dirty="0" smtClean="0"/>
              <a:t> considerando la entidad movimientos y personas sus atributos son:</a:t>
            </a:r>
          </a:p>
          <a:p>
            <a:endParaRPr lang="es-CO" sz="1400" b="1" dirty="0"/>
          </a:p>
          <a:p>
            <a:endParaRPr lang="es-CO" sz="1400" b="1" dirty="0" smtClean="0"/>
          </a:p>
          <a:p>
            <a:endParaRPr lang="es-CO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36" t="11321" r="27406" b="34339"/>
          <a:stretch/>
        </p:blipFill>
        <p:spPr bwMode="auto">
          <a:xfrm>
            <a:off x="994728" y="2564904"/>
            <a:ext cx="3528392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2" t="25857" r="52910" b="32524"/>
          <a:stretch/>
        </p:blipFill>
        <p:spPr bwMode="auto">
          <a:xfrm>
            <a:off x="4849208" y="2815419"/>
            <a:ext cx="3337256" cy="3171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591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404664"/>
            <a:ext cx="7620000" cy="5996136"/>
          </a:xfrm>
        </p:spPr>
        <p:txBody>
          <a:bodyPr/>
          <a:lstStyle/>
          <a:p>
            <a:r>
              <a:rPr lang="es-CO" sz="1800" dirty="0" smtClean="0"/>
              <a:t>El primer problema es registrar el inventario de movimientos (compra y venta) teniendo en cuenta  </a:t>
            </a:r>
          </a:p>
          <a:p>
            <a:r>
              <a:rPr lang="es-CO" sz="1800" dirty="0" smtClean="0"/>
              <a:t>La redundancia de datos por esta razón se unen porque tienen los mismos datos  </a:t>
            </a:r>
          </a:p>
          <a:p>
            <a:r>
              <a:rPr lang="es-CO" sz="1800" dirty="0" smtClean="0"/>
              <a:t>el segundo problema era registrar en que persona  estaba haciendo el movimiento si era el proveedor o el cliente </a:t>
            </a:r>
          </a:p>
          <a:p>
            <a:pPr marL="114300" indent="0">
              <a:buNone/>
            </a:pPr>
            <a:endParaRPr lang="es-CO" sz="1400" dirty="0" smtClean="0"/>
          </a:p>
          <a:p>
            <a:endParaRPr lang="es-CO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33" t="28696" r="13424" b="33478"/>
          <a:stretch/>
        </p:blipFill>
        <p:spPr bwMode="auto">
          <a:xfrm>
            <a:off x="611560" y="2276872"/>
            <a:ext cx="7200800" cy="3744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503321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yacencia">
  <a:themeElements>
    <a:clrScheme name="Esenc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Clásico de Offic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279</TotalTime>
  <Words>398</Words>
  <Application>Microsoft Office PowerPoint</Application>
  <PresentationFormat>Presentación en pantalla (4:3)</PresentationFormat>
  <Paragraphs>48</Paragraphs>
  <Slides>13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Arial</vt:lpstr>
      <vt:lpstr>Calibri</vt:lpstr>
      <vt:lpstr>Adyacencia</vt:lpstr>
      <vt:lpstr>Presentación de PowerPoint</vt:lpstr>
      <vt:lpstr>Presentación de PowerPoint</vt:lpstr>
      <vt:lpstr>Presentación de PowerPoint</vt:lpstr>
      <vt:lpstr>Presentación de PowerPoint</vt:lpstr>
      <vt:lpstr>BD NORMALIZACIÓN MODELO ENTIDAD RELACION </vt:lpstr>
      <vt:lpstr>INTRODUCCION</vt:lpstr>
      <vt:lpstr>EJEMPLO</vt:lpstr>
      <vt:lpstr>PRIMERA FORMA NORMAL</vt:lpstr>
      <vt:lpstr>Presentación de PowerPoint</vt:lpstr>
      <vt:lpstr>Presentación de PowerPoint</vt:lpstr>
      <vt:lpstr>SEGUNDA FORMA NORMAL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BD NORMALIZACIÓN</dc:title>
  <dc:creator>pc</dc:creator>
  <cp:lastModifiedBy>EQUIPO</cp:lastModifiedBy>
  <cp:revision>26</cp:revision>
  <dcterms:created xsi:type="dcterms:W3CDTF">2021-09-23T20:52:13Z</dcterms:created>
  <dcterms:modified xsi:type="dcterms:W3CDTF">2021-09-27T12:25:06Z</dcterms:modified>
</cp:coreProperties>
</file>

<file path=docProps/thumbnail.jpeg>
</file>